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91" r:id="rId4"/>
    <p:sldId id="1096" r:id="rId5"/>
    <p:sldId id="1121" r:id="rId6"/>
    <p:sldId id="1118" r:id="rId7"/>
    <p:sldId id="1119" r:id="rId8"/>
    <p:sldId id="1117" r:id="rId9"/>
    <p:sldId id="1111" r:id="rId10"/>
    <p:sldId id="1122" r:id="rId11"/>
    <p:sldId id="1139" r:id="rId12"/>
    <p:sldId id="1125" r:id="rId13"/>
    <p:sldId id="1127" r:id="rId14"/>
    <p:sldId id="1128" r:id="rId15"/>
    <p:sldId id="1129" r:id="rId16"/>
    <p:sldId id="1130" r:id="rId17"/>
    <p:sldId id="1126" r:id="rId18"/>
    <p:sldId id="1123" r:id="rId19"/>
    <p:sldId id="1131" r:id="rId20"/>
    <p:sldId id="1132" r:id="rId21"/>
    <p:sldId id="1124" r:id="rId22"/>
    <p:sldId id="1133" r:id="rId23"/>
    <p:sldId id="1134" r:id="rId24"/>
    <p:sldId id="1135" r:id="rId25"/>
    <p:sldId id="1138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+mj-ea"/>
                <a:cs typeface="微软雅黑" panose="020B0503020204020204" pitchFamily="34" charset="-122"/>
              </a:rPr>
              <a:t>7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氮与社会可持续发展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重要的含氮化工原料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）图乙装置形成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可采用使烧瓶受热的方法，瓶内气体受热膨胀，打开止水夹，气体与液体接触而溶解，使烧瓶内压强减小而产生压强差形成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）图丙装置下部锥形瓶中的物质相互反应产生气体，使锥形瓶内气体压强增大而产生压强差，打开止水夹，将液体从锥形瓶中压入烧瓶中形成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999105" y="3296920"/>
            <a:ext cx="5535930" cy="2814320"/>
            <a:chOff x="4723" y="5729"/>
            <a:chExt cx="8718" cy="443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23" y="5729"/>
              <a:ext cx="8718" cy="443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53" y="7555"/>
              <a:ext cx="567" cy="53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33" y="7555"/>
              <a:ext cx="555" cy="5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7048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109049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同学在实验室中制取氨气，并用烧瓶收集。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将制得的氨气通过</a:t>
            </a:r>
            <a:r>
              <a:rPr lang="zh-CN" altLang="zh-CN" b="1" u="sng" spc="-100">
                <a:uFill>
                  <a:solidFill>
                    <a:schemeClr val="tx1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pc="-100" smtClean="0">
                <a:uFill>
                  <a:solidFill>
                    <a:schemeClr val="tx1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填试剂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）可得干燥氨气，收集时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2095746"/>
            <a:ext cx="5679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碱石灰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或固体</a:t>
            </a:r>
            <a:r>
              <a:rPr lang="en-US" altLang="zh-CN" sz="2400">
                <a:solidFill>
                  <a:srgbClr val="000000"/>
                </a:solidFill>
              </a:rPr>
              <a:t>NaOH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向下排空气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8" name="24解析.eps" descr="id:2147488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780928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2636912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氨气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是碱性气体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能与酸反应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也能与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CaCl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故干燥时应选用碱性干燥剂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如碱石灰、固体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氨气的密度比空气小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收集时应采用向下排空气法。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）甲同学组装成如图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所示装置，则引发喷泉实验的操作是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该实验的原理是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液体未充满烧瓶，则可能的原因是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83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707" y="250044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8708" y="2311376"/>
            <a:ext cx="94709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止水夹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挤出胶头滴管中的水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氨气极易溶于水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导致烧瓶内气体压强迅速减小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水迅速进入烧瓶中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形成喷泉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制取的</a:t>
            </a:r>
            <a:r>
              <a:rPr lang="en-US" altLang="zh-CN" sz="2400">
                <a:solidFill>
                  <a:srgbClr val="000000"/>
                </a:solidFill>
              </a:rPr>
              <a:t>NH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不纯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或烧瓶轻微漏气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5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446" y="4209400"/>
            <a:ext cx="840740" cy="299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8826" y="2420888"/>
            <a:ext cx="1692459" cy="29283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7618" y="4059820"/>
            <a:ext cx="9720036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pc="-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喷泉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实验产生的根本原因是烧瓶内外产生了压强差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由于内部压强小于外部压强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故液体被压入烧瓶内形成喷泉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若液体未充满烧瓶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则说明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NH</a:t>
            </a:r>
            <a:r>
              <a:rPr lang="en-US" altLang="zh-CN" sz="2400" spc="-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不纯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可能是在收集时混入了空气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也可能是烧瓶轻微漏气。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）乙同学认为如果组装成如图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所示装置，也能完成喷泉实验。你认为他的观点正确吗？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，若正确，请写出引发喷泉的实验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83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564904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69442" y="2499481"/>
            <a:ext cx="7367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打开止水夹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用手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或热毛巾等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将烧瓶捂热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140968"/>
            <a:ext cx="840740" cy="299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2680" y="2090226"/>
            <a:ext cx="1733726" cy="32185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6574" y="2996952"/>
            <a:ext cx="9217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如图所示的三种装置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在打开止水夹时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由于导管内的空气阻断了烧瓶内的氨气和烧杯中水的直接接触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均不能使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溶于水而产生喷泉。图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Ⅱ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可加热烧瓶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体积膨胀排出导管内的空气。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）丙同学组装成如图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装置，并在锥形瓶内加入少量试剂后塞上塞子，同样引发了喷泉，则这种方法产生喷泉的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原理为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，试举一例加入的试剂：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83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5358" y="261966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6574" y="2444695"/>
            <a:ext cx="9217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锥形瓶内气体的压强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使其大于烧瓶内气体的压强而产生压强差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CaCO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和稀盐酸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Zn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和稀硫酸等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合理即可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322" y="3717032"/>
            <a:ext cx="840740" cy="299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8012" y="2444695"/>
            <a:ext cx="1802665" cy="30385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76651" y="3564390"/>
            <a:ext cx="930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Ⅲ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可加大锥形瓶内气体的压强使液体沿导管上升排出导管内的空气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从而使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迅速溶于水造成压强差引发喷泉。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09130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液体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不能充满整个烧瓶的原因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实验方法正确时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可能是实验所用气体与水反应后产生另一种不溶于水的气体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占据烧瓶内一定体积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使水不能充满烧瓶。如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实验原理正确时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可能是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装置漏气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烧瓶不干燥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注入的水太少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气体溶解度不大或溶液选择不当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09130"/>
              </a:xfrm>
              <a:blipFill rotWithShape="1">
                <a:blip r:embed="rId1"/>
                <a:stretch>
                  <a:fillRect l="-2" t="-22" r="1" b="-40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顿有所悟.eps" descr="id:21474883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86405"/>
            <a:ext cx="1667510" cy="3657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3431"/>
                <a:ext cx="11485848" cy="556447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硝酸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与金属反应的有关计算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进行硝酸与金属反应的有关计算需把握好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四个守恒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一个关系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一个技巧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四个守恒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）得失电子守恒：金属失电子的物质的量＝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）氮原子守恒：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）电荷守恒：反应后溶液中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）若向反应后的溶液中加入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溶液至恰好使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沉淀完全，此时溶质为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，则存在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3431"/>
                <a:ext cx="11485848" cy="5564472"/>
              </a:xfrm>
              <a:blipFill rotWithShape="1">
                <a:blip r:embed="rId1"/>
                <a:stretch>
                  <a:fillRect l="-2" r="1" b="-9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要点2.eps" descr="id:21474891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076325" cy="3778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711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一个关系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起酸性作用的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的物质的量是金属的物质的量和金属离子所带电荷数的乘积，可表示为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），即反应中转移电子的物质的量。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一个技巧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利用离子方程式计算，如果是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的混合溶液与金属反应，当金属足量时，不能用化学方程式计算，应用离子方程式（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计算，因为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可借助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提供的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继续与金属反应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71123"/>
              </a:xfrm>
              <a:blipFill rotWithShape="1">
                <a:blip r:embed="rId1"/>
                <a:stretch>
                  <a:fillRect l="-2" t="-14" r="1" b="-2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883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1263" y="5382181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江苏常州高级中学高一期中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.1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g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铜镁合金完全溶解于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mL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％的浓硝酸（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密度为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g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）中，得到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的混合气体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1 120 mL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换算为标准状况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），忽略反应前后溶液体积变化。向反应后的溶液中逐滴加入</a:t>
            </a:r>
            <a:r>
              <a:rPr lang="en-US" altLang="zh-CN" b="1" spc="-100" smtClean="0">
                <a:solidFill>
                  <a:srgbClr val="000000"/>
                </a:solidFill>
                <a:ea typeface="+mj-ea"/>
                <a:cs typeface="Times New Roman" panose="02020603050405020304" pitchFamily="18" charset="0"/>
              </a:rPr>
              <a:t>1.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mol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NaOH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溶液，当金属离子刚好全部沉淀，得到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14g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沉淀。下列说法正确的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该合金中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合金完全溶解时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1.8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刚好得到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溶液的体积是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750 mL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混合气体中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的体积分数是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88808" y="53012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83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02208"/>
                <a:ext cx="11485848" cy="544232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反应后的溶液中逐滴加入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金属离子全部转化为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沉淀质量为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铜镁合金质量为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的质量为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𝟏𝟕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06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设合金中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根据题意可得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。该合金中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初始硝酸浓度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𝟏𝟎𝟎𝟎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𝟏𝟎𝟎𝟎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𝟔𝟑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被还原的硝酸的物质的量为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𝟏𝟐𝐋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05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则剩余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65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根据溶液电中性可知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氢离子的物质的量为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65 mol</a:t>
                </a:r>
                <a:endParaRPr lang="zh-CN" altLang="en-US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02208"/>
                <a:ext cx="11485848" cy="5442324"/>
              </a:xfrm>
              <a:blipFill rotWithShape="1">
                <a:blip r:embed="rId2"/>
                <a:stretch>
                  <a:fillRect l="-2" t="-564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92696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106" y="1556792"/>
            <a:ext cx="1409700" cy="3892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氨水、液氨和一水合氨的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/>
            </p:nvGraphicFramePr>
            <p:xfrm>
              <a:off x="430819" y="2633509"/>
              <a:ext cx="11345917" cy="329711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76866"/>
                    <a:gridCol w="5067843"/>
                    <a:gridCol w="2496102"/>
                    <a:gridCol w="2505106"/>
                  </a:tblGrid>
                  <a:tr h="14401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氨水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一水合氨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696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02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混合物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多种成分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纯净物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、氢化物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一元弱碱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alt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endParaRPr lang="zh-CN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极少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483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氨溶于水形成氨水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氨水中含有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9354" marR="2935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/>
            </p:nvGraphicFramePr>
            <p:xfrm>
              <a:off x="430819" y="2633509"/>
              <a:ext cx="11345917" cy="329711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76866"/>
                    <a:gridCol w="5067843"/>
                    <a:gridCol w="2496102"/>
                    <a:gridCol w="2505106"/>
                  </a:tblGrid>
                  <a:tr h="14401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氨水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一水合氨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696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02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混合物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多种成分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纯净物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、氢化物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一元弱碱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322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8539" marR="2853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483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氨溶于水形成氨水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氨水中含有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9354" marR="2935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80312"/>
              </a:xfrm>
            </p:spPr>
            <p:txBody>
              <a:bodyPr/>
              <a:lstStyle/>
              <a:p>
                <a:pPr lvl="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59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𝟓𝟗𝐦𝐨𝐥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𝟎𝟓𝐋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刚好得到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沉淀时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溶液中的溶质为硝酸钠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结合氮元素守恒可知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硝酸钠为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65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结合硝酸钠中钠元素守恒可知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则加入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溶液的体积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𝟔𝟓𝐦𝐨𝐥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𝟎𝐦𝐨𝐥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65L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650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设混合气体中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的物质的量分别为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根据得失电子守恒有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045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的体积分数为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𝟎𝟒𝟓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𝟎𝟓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80312"/>
              </a:xfrm>
              <a:blipFill rotWithShape="1">
                <a:blip r:embed="rId1"/>
                <a:stretch>
                  <a:fillRect l="-2" t="-744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天津二十中高一期中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</a:t>
            </a:r>
            <a:r>
              <a:rPr lang="en-US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b="1" spc="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</a:t>
            </a:r>
            <a:r>
              <a:rPr lang="en-US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g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铜与</a:t>
            </a:r>
            <a:r>
              <a:rPr lang="en-US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140 mL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一定浓度的硝酸反应，铜完全溶解产生的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混合气体在标准状况下的体积为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 spc="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.2L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。请回答下列问题。</a:t>
            </a:r>
            <a:endParaRPr lang="zh-CN" altLang="zh-CN" sz="105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891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320" y="908720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891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1304" y="3260877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37050" y="3194678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+mn-lt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824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376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　</a:t>
            </a:r>
            <a:endParaRPr lang="zh-CN" altLang="en-US">
              <a:latin typeface="+mn-lt"/>
            </a:endParaRPr>
          </a:p>
        </p:txBody>
      </p:sp>
      <p:pic>
        <p:nvPicPr>
          <p:cNvPr id="6" name="24解析.eps" descr="id:21474891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3828" y="3770742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334566" y="3626726"/>
                <a:ext cx="11457382" cy="26825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eaLnBrk="1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 Cu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HNO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反应的过程中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根据得失电子守恒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Cu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作还原剂失去的电子数等于</a:t>
                </a:r>
                <a:r>
                  <a:rPr lang="en-US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HNO</a:t>
                </a:r>
                <a:r>
                  <a:rPr lang="en-US" altLang="zh-CN" sz="2400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作氧化剂得到的电子数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Cu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NO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𝟑𝟐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𝟔𝟒𝐠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𝟔𝟒𝐠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𝐍𝐎</m:t>
                        </m:r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𝟒𝐋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𝟏𝟏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𝟐𝐋</m:t>
                        </m:r>
                        <m: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𝐍𝐎</m:t>
                        </m:r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𝟒𝐋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NO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824L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）＝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5.37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6L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3626726"/>
                <a:ext cx="11457382" cy="2682594"/>
              </a:xfrm>
              <a:prstGeom prst="rect">
                <a:avLst/>
              </a:prstGeom>
              <a:blipFill rotWithShape="1">
                <a:blip r:embed="rId4"/>
                <a:stretch>
                  <a:fillRect l="-5" t="-9" r="6" b="-1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）待产生的气体全部释放后，向溶液中加入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溶液，恰好使溶液中的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全部转化成沉淀，则原硝酸溶液的浓度为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结果不需要化简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91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7948" y="2664679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334052" y="2326841"/>
                <a:ext cx="1877117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𝑎𝑉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052" y="2326841"/>
                <a:ext cx="1877117" cy="975395"/>
              </a:xfrm>
              <a:prstGeom prst="rect">
                <a:avLst/>
              </a:prstGeom>
              <a:blipFill rotWithShape="1">
                <a:blip r:embed="rId2"/>
                <a:stretch>
                  <a:fillRect l="-29" t="-21" r="3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09960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硝酸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的反应中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硝酸显酸性和氧化性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其中显氧化性的硝酸转化为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显酸性的硝酸转化为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和过量的硝酸与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当溶液中的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全部转化为沉淀时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所得溶液为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则整个过程中起酸性作用的硝酸的物质的量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根据氮元素守恒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作氧化剂的硝酸与生成的气体的物质的量相等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𝟐𝐋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𝒂𝑽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𝒂𝑽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099601"/>
              </a:xfrm>
              <a:blipFill rotWithShape="1">
                <a:blip r:embed="rId1"/>
                <a:stretch>
                  <a:fillRect l="-2" t="-12" r="1" b="-3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891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54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与硝酸反应的思维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/>
          </a:p>
          <a:p>
            <a:endParaRPr lang="en-US" altLang="zh-CN"/>
          </a:p>
          <a:p>
            <a:endParaRPr lang="en-US" altLang="zh-CN" smtClean="0"/>
          </a:p>
          <a:p>
            <a:endParaRPr lang="en-US" altLang="zh-CN"/>
          </a:p>
          <a:p>
            <a:endParaRPr lang="en-US" altLang="zh-CN" smtClean="0"/>
          </a:p>
          <a:p>
            <a:endParaRPr lang="en-US" altLang="zh-CN"/>
          </a:p>
          <a:p>
            <a:endParaRPr lang="en-US" altLang="zh-CN" smtClean="0"/>
          </a:p>
          <a:p>
            <a:endParaRPr lang="zh-CN" altLang="en-US"/>
          </a:p>
        </p:txBody>
      </p:sp>
      <p:pic>
        <p:nvPicPr>
          <p:cNvPr id="6" name="提分绝招.eps" descr="id:21474891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8395"/>
            <a:ext cx="1671320" cy="3803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302952"/>
            <a:ext cx="5760640" cy="50854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氨气的化学性质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l15.jpg" descr="id:21474890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66814" y="1700808"/>
            <a:ext cx="5850890" cy="35998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硝酸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的强氧化性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）浓硝酸能使紫色石蕊溶液先变红，后褪色。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常温下，浓硝酸能使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表面形成致密的氧化膜而钝化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，所以可用铁质、铝质容器盛放浓硝酸。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在加热的条件下，浓硝酸能与非金属单质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等反应，非金属元素被氧化成高价态的氧化物或含氧酸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）王水（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浓硝酸与浓盐酸按体积比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）能溶解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）金属与硝酸反应一般不生成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浓硝酸一般被还原为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，稀硝酸一般被还原为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，极稀硝酸甚至可被还原生成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07174" y="4967046"/>
            <a:ext cx="936104" cy="4320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968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）在利用硝酸的酸性时，要考虑它的强氧化性。如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与稀硝酸反应的化学方程式是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，而不是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）浓硝酸与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反应时，若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过量，反应开始时浓硝酸的还原产物为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，但随着反应的进行，硝酸浓度变小，其还原产物变为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，最终得到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的混合气体。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）注意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在离子共存问题的判断中的特殊性。在水溶液中，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几乎无氧化性，但当水溶液中有大量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存在时，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就表现出强氧化性，如在有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存在的溶液中就不能存在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等还原性离子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96891"/>
              </a:xfrm>
              <a:blipFill rotWithShape="1">
                <a:blip r:embed="rId2"/>
                <a:stretch>
                  <a:fillRect l="-2" t="-13" r="1" b="-3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）温度越高，硝酸浓度越大，其氧化性越强。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）与硝酸反应时，还原剂一般被氧化成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最高价态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喷泉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喷泉实验的原理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产生的本质原因是烧瓶内外形成压强差，由于烧瓶内气体的压强小于烧瓶外的压强，故液体被压入烧瓶内形成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产生气压差的方法：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）减小烧瓶内气压，如液体将气体吸收或与气体反应等。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）增大烧瓶外压强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6" name="要点1.eps" descr="id:2147489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15400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常见装置图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51050" y="1762760"/>
            <a:ext cx="8105140" cy="4121150"/>
            <a:chOff x="3230" y="2776"/>
            <a:chExt cx="12764" cy="6490"/>
          </a:xfrm>
        </p:grpSpPr>
        <p:grpSp>
          <p:nvGrpSpPr>
            <p:cNvPr id="5" name="组合 4"/>
            <p:cNvGrpSpPr/>
            <p:nvPr/>
          </p:nvGrpSpPr>
          <p:grpSpPr>
            <a:xfrm>
              <a:off x="3230" y="2776"/>
              <a:ext cx="12764" cy="6490"/>
              <a:chOff x="3230" y="2776"/>
              <a:chExt cx="12764" cy="6490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30" y="2776"/>
                <a:ext cx="12764" cy="6491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820" y="5400"/>
                <a:ext cx="555" cy="825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20" y="5400"/>
              <a:ext cx="555" cy="8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）图甲装置形成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是因为烧瓶内气体极易溶于烧杯和胶头滴管中的液体或与之反应，使烧瓶内的压强突然减小而产生压强差形成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喷泉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几种常见情况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66614" y="2420888"/>
          <a:ext cx="1036915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088903"/>
                <a:gridCol w="2450033"/>
                <a:gridCol w="2790315"/>
                <a:gridCol w="403990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气体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吸收剂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999105" y="3637915"/>
            <a:ext cx="5535930" cy="2814320"/>
            <a:chOff x="4723" y="5729"/>
            <a:chExt cx="8718" cy="44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23" y="5729"/>
              <a:ext cx="8718" cy="443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53" y="7555"/>
              <a:ext cx="567" cy="53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33" y="7555"/>
              <a:ext cx="555" cy="5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5078</Words>
  <Application>WPS 演示</Application>
  <PresentationFormat>自定义</PresentationFormat>
  <Paragraphs>184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410</cp:revision>
  <dcterms:created xsi:type="dcterms:W3CDTF">2020-11-06T05:24:00Z</dcterms:created>
  <dcterms:modified xsi:type="dcterms:W3CDTF">2025-10-22T03:10:37Z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43FF13A36CF443B9953D03C0011B7DB4_12</vt:lpwstr>
  </property>
</Properties>
</file>